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8" r:id="rId2"/>
    <p:sldId id="256" r:id="rId3"/>
    <p:sldId id="279" r:id="rId4"/>
    <p:sldId id="257" r:id="rId5"/>
    <p:sldId id="273" r:id="rId6"/>
    <p:sldId id="274" r:id="rId7"/>
    <p:sldId id="261" r:id="rId8"/>
    <p:sldId id="283" r:id="rId9"/>
    <p:sldId id="285" r:id="rId10"/>
    <p:sldId id="286" r:id="rId11"/>
    <p:sldId id="281" r:id="rId12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505F2C04-C923-438B-8C0F-E0CD2BADF298}">
      <wppc:fontMiss xmlns:wppc="http://www.wps.cn/officeDocument/PresentationCustomData" xmlns="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9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3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2020-2-2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lcdx.fanya.chaoxing.com/?schoolid=436&amp;ismoocunit=5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lcdx.fanya.chaoxing.com/?schoolid=436&amp;ismoocunit=5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wd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/>
        </p:nvSpPr>
        <p:spPr>
          <a:xfrm>
            <a:off x="-52437" y="301841"/>
            <a:ext cx="12185650" cy="9061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threePt" dir="t"/>
            </a:scene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0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网上聊大在线</a:t>
            </a:r>
            <a:r>
              <a:rPr lang="zh-CN" altLang="en-US" sz="4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教学服务指南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65088" y="1489194"/>
            <a:ext cx="1115060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超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星泛雅网络教学平台将为全校师生提供在线教学服务，包括线上教学（学习、答疑、作业、测验等）、速课（微视频）录制、同步课堂、直播教学和相关技术服务，旨在利用电脑、手机、网络等现有设备开展教学活动。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超星泛雅网络教学平台包含电脑端（网址：</a:t>
            </a:r>
            <a:r>
              <a:rPr lang="en-US" altLang="zh-CN" u="sng" dirty="0">
                <a:hlinkClick r:id="rId2"/>
              </a:rPr>
              <a:t>lcdx.fanya.chaoxing.com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和手机端（学习通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）两部分，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电脑端和手机端可自动实现资源、数据、功能同步，有效保证师生使用习惯的一致性。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超星泛雅网络教学平台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已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无缝对接超星电子图书、电子期刊、学术视频等平台资源，为教师备课、学生拓展学习提供资源支撑。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859155"/>
            <a:ext cx="10968990" cy="137985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教师课程页面选择课程的教学班，点击下方的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“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+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”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，点击“直播”后可进行直播教学。直播教学结束后，教师可自主选择是否允许学生“回看”。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/>
            </a:r>
            <a:b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</a:b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​学生在学习通中可以直接看到教师的直播视频，如果教师选择“允许回看”，学生可以选择方便的时间观看。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线上教学方式四：直播教学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115B02E6-2188-461D-B2EE-EEA19443F2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6" y="2726962"/>
            <a:ext cx="2034982" cy="3643086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B4F2101-4D2A-42A3-9940-56C69A98F7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761" y="2729354"/>
            <a:ext cx="1976783" cy="3638303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E85C16E-9C67-4384-B761-C981347A7F4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676" y="2726961"/>
            <a:ext cx="1953229" cy="36354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858D558-95AB-471C-B107-ECBC6D8FF43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341" y="2730307"/>
            <a:ext cx="2043941" cy="36287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1879DB76-61DE-4B37-819B-565436B723A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662" y="2726962"/>
            <a:ext cx="1977594" cy="364308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880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28115" y="1158240"/>
            <a:ext cx="9374505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latin typeface="+mj-ea"/>
                <a:ea typeface="+mj-ea"/>
                <a:cs typeface="+mj-ea"/>
              </a:rPr>
              <a:t>如您在使用中如遇到技术问题，可通过以下方式寻求支持：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j-ea"/>
                <a:ea typeface="+mj-ea"/>
                <a:cs typeface="+mj-ea"/>
              </a:rPr>
              <a:t>拨打电话咨询：刘悦雷：1</a:t>
            </a:r>
            <a:r>
              <a:rPr lang="en-US" altLang="zh-CN" dirty="0">
                <a:latin typeface="+mj-ea"/>
                <a:ea typeface="+mj-ea"/>
                <a:cs typeface="+mj-ea"/>
              </a:rPr>
              <a:t>8765880293</a:t>
            </a:r>
            <a:r>
              <a:rPr lang="zh-CN" altLang="en-US" dirty="0">
                <a:latin typeface="+mj-ea"/>
                <a:ea typeface="+mj-ea"/>
                <a:cs typeface="+mj-ea"/>
              </a:rPr>
              <a:t>；</a:t>
            </a:r>
            <a:r>
              <a:rPr lang="zh-CN" altLang="en-US" dirty="0">
                <a:latin typeface="+mj-ea"/>
                <a:cs typeface="+mj-ea"/>
              </a:rPr>
              <a:t>付玲：1</a:t>
            </a:r>
            <a:r>
              <a:rPr lang="en-US" altLang="zh-CN" dirty="0">
                <a:latin typeface="+mj-ea"/>
                <a:cs typeface="+mj-ea"/>
              </a:rPr>
              <a:t>5628971046</a:t>
            </a:r>
            <a:r>
              <a:rPr lang="zh-CN" altLang="en-US" dirty="0">
                <a:latin typeface="+mj-ea"/>
                <a:cs typeface="+mj-ea"/>
              </a:rPr>
              <a:t>；</a:t>
            </a:r>
            <a:r>
              <a:rPr lang="zh-CN" altLang="en-US" dirty="0">
                <a:latin typeface="+mj-ea"/>
                <a:ea typeface="+mj-ea"/>
                <a:cs typeface="+mj-ea"/>
              </a:rPr>
              <a:t>赵玉霞：</a:t>
            </a:r>
            <a:r>
              <a:rPr lang="en-US" altLang="zh-CN" dirty="0">
                <a:latin typeface="+mj-ea"/>
                <a:ea typeface="+mj-ea"/>
                <a:cs typeface="+mj-ea"/>
              </a:rPr>
              <a:t>18615285685</a:t>
            </a:r>
            <a:endParaRPr lang="zh-CN" altLang="en-US" dirty="0">
              <a:latin typeface="+mj-ea"/>
              <a:ea typeface="+mj-ea"/>
              <a:cs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050" y="2966720"/>
            <a:ext cx="12193270" cy="793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超星网络教学</a:t>
            </a:r>
            <a:r>
              <a:rPr lang="zh-CN" altLang="en-US" sz="3600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平台</a:t>
            </a:r>
            <a:endParaRPr lang="zh-CN" altLang="en-US" sz="36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4335" y="974725"/>
            <a:ext cx="9911715" cy="1614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电脑端访问网址：</a:t>
            </a:r>
            <a:r>
              <a:rPr lang="en-US" altLang="zh-CN" u="sng" dirty="0">
                <a:hlinkClick r:id="rId2"/>
              </a:rPr>
              <a:t>lcdx.fanya.chaoxing.com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初次登录方式：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点击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“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登录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按钮，输入账号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（学校统一的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17位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教师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工号）和初始密码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（身份证号后六位）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登录。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登录后请绑定手机号并修改密码。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再次登录时，电脑端、学习通均可使用该手机号和密码登录。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j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</a:p>
        </p:txBody>
      </p:sp>
      <p:sp>
        <p:nvSpPr>
          <p:cNvPr id="7" name="爆炸形 2 6"/>
          <p:cNvSpPr/>
          <p:nvPr/>
        </p:nvSpPr>
        <p:spPr>
          <a:xfrm>
            <a:off x="9683750" y="95250"/>
            <a:ext cx="2446020" cy="165925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电脑端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0075" y="3601720"/>
            <a:ext cx="3608705" cy="21316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文本框 10"/>
          <p:cNvSpPr txBox="1"/>
          <p:nvPr/>
        </p:nvSpPr>
        <p:spPr>
          <a:xfrm>
            <a:off x="394335" y="2700020"/>
            <a:ext cx="101263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如果已在学习通登录并绑定工号，登录密码为修改后的密码，支持工号、手机号两种登录方式。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C0D80680-165C-4146-B91A-3BFD2520E41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35" y="3496607"/>
            <a:ext cx="3772949" cy="238666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7B5B1B4-A057-4791-A015-70B1C8F4611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1"/>
          <a:stretch/>
        </p:blipFill>
        <p:spPr>
          <a:xfrm>
            <a:off x="4166138" y="3346109"/>
            <a:ext cx="3951180" cy="28391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</a:p>
        </p:txBody>
      </p:sp>
      <p:sp>
        <p:nvSpPr>
          <p:cNvPr id="7" name="爆炸形 2 6"/>
          <p:cNvSpPr/>
          <p:nvPr/>
        </p:nvSpPr>
        <p:spPr>
          <a:xfrm>
            <a:off x="9820275" y="95250"/>
            <a:ext cx="2309495" cy="156400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手机端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7820" y="878840"/>
            <a:ext cx="6869430" cy="675005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手机上下载并安装学习通APP：</a:t>
            </a:r>
            <a:b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</a:b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扫描右方二维码或在手机应用市场中搜索“学习通”进行下载。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+mj-ea"/>
            </a:endParaRPr>
          </a:p>
        </p:txBody>
      </p:sp>
      <p:pic>
        <p:nvPicPr>
          <p:cNvPr id="3" name="图片 8" descr="C:\Users\Administrator\Desktop\学习通二维码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82815" y="93345"/>
            <a:ext cx="1460500" cy="1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标题 11"/>
          <p:cNvSpPr>
            <a:spLocks noGrp="1"/>
          </p:cNvSpPr>
          <p:nvPr/>
        </p:nvSpPr>
        <p:spPr>
          <a:xfrm>
            <a:off x="336550" y="1513205"/>
            <a:ext cx="11489055" cy="1043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初次登录者：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点击右下方的“我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进入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“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登录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页面，选择“新用户注册”，输入手机号获取验证码并设置自己的密码，然后填写学校名称、输入自己的学号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/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工号、姓名进行信息验证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（注意：信息验证一定不可跳过，学校名称是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聊城大学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”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，必须写全称，不能使用简写或具体到学院）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  <a:sym typeface="+mn-ea"/>
              </a:rPr>
              <a:t>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3010" y="3322320"/>
            <a:ext cx="2178685" cy="3510915"/>
          </a:xfrm>
          <a:prstGeom prst="rect">
            <a:avLst/>
          </a:prstGeom>
          <a:ln w="12700" cmpd="sng">
            <a:solidFill>
              <a:schemeClr val="accent1"/>
            </a:solidFill>
            <a:prstDash val="solid"/>
          </a:ln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65735" y="3322320"/>
            <a:ext cx="202247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9350" y="3322320"/>
            <a:ext cx="215836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20" name="文本框 19"/>
          <p:cNvSpPr txBox="1"/>
          <p:nvPr/>
        </p:nvSpPr>
        <p:spPr>
          <a:xfrm>
            <a:off x="336550" y="2503170"/>
            <a:ext cx="10564495" cy="4603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如果已在电脑端登录并绑定手机号，则可直接使用手机号登录。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4C68B2B-F11F-43AB-8001-D4A3F8E29884}"/>
              </a:ext>
            </a:extLst>
          </p:cNvPr>
          <p:cNvGrpSpPr/>
          <p:nvPr/>
        </p:nvGrpSpPr>
        <p:grpSpPr>
          <a:xfrm>
            <a:off x="7396480" y="3322320"/>
            <a:ext cx="2110740" cy="3526155"/>
            <a:chOff x="7396480" y="3322320"/>
            <a:chExt cx="2110740" cy="3526155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96480" y="3322320"/>
              <a:ext cx="2110740" cy="3526155"/>
            </a:xfrm>
            <a:prstGeom prst="rect">
              <a:avLst/>
            </a:prstGeom>
            <a:ln w="12700" cmpd="sng">
              <a:solidFill>
                <a:schemeClr val="accent1">
                  <a:shade val="50000"/>
                </a:schemeClr>
              </a:solidFill>
              <a:prstDash val="solid"/>
            </a:ln>
          </p:spPr>
        </p:pic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343B3CD2-2E4E-4D7E-B9C5-6CEE55D2F2DC}"/>
                </a:ext>
              </a:extLst>
            </p:cNvPr>
            <p:cNvSpPr txBox="1"/>
            <p:nvPr/>
          </p:nvSpPr>
          <p:spPr>
            <a:xfrm>
              <a:off x="7516901" y="3845795"/>
              <a:ext cx="139849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聊城大学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933CC24-DBF1-42A4-8D53-FFBD2AD108A8}"/>
              </a:ext>
            </a:extLst>
          </p:cNvPr>
          <p:cNvGrpSpPr/>
          <p:nvPr/>
        </p:nvGrpSpPr>
        <p:grpSpPr>
          <a:xfrm>
            <a:off x="9820275" y="3322320"/>
            <a:ext cx="2214245" cy="3494405"/>
            <a:chOff x="9820275" y="3322320"/>
            <a:chExt cx="2214245" cy="3494405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820275" y="3322320"/>
              <a:ext cx="2214245" cy="3494405"/>
            </a:xfrm>
            <a:prstGeom prst="rect">
              <a:avLst/>
            </a:prstGeom>
            <a:ln w="12700" cmpd="sng">
              <a:solidFill>
                <a:schemeClr val="accent1">
                  <a:shade val="50000"/>
                </a:schemeClr>
              </a:solidFill>
              <a:prstDash val="solid"/>
            </a:ln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B64677A3-620B-4D1F-AB47-D30896C5C9B0}"/>
                </a:ext>
              </a:extLst>
            </p:cNvPr>
            <p:cNvSpPr txBox="1"/>
            <p:nvPr/>
          </p:nvSpPr>
          <p:spPr>
            <a:xfrm>
              <a:off x="9921683" y="4254451"/>
              <a:ext cx="139849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聊城大学</a:t>
              </a: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732EB905-0EA0-4C08-8F9E-4441A514A345}"/>
              </a:ext>
            </a:extLst>
          </p:cNvPr>
          <p:cNvSpPr txBox="1"/>
          <p:nvPr/>
        </p:nvSpPr>
        <p:spPr>
          <a:xfrm>
            <a:off x="8631680" y="6346306"/>
            <a:ext cx="2580005" cy="368300"/>
          </a:xfrm>
          <a:prstGeom prst="rect">
            <a:avLst/>
          </a:prstGeom>
          <a:solidFill>
            <a:srgbClr val="1398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该步骤不可跳过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631680" y="5838604"/>
            <a:ext cx="2580005" cy="368300"/>
          </a:xfrm>
          <a:prstGeom prst="rect">
            <a:avLst/>
          </a:prstGeom>
          <a:solidFill>
            <a:srgbClr val="1398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该步骤不可跳过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6567" y="929005"/>
            <a:ext cx="11475720" cy="1315720"/>
          </a:xfrm>
        </p:spPr>
        <p:txBody>
          <a:bodyPr>
            <a:normAutofit fontScale="90000"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教师登录后进入自己的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教学空间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，可将课程相关资料上传至云盘，支持视频、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FDF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、图片、表格、音频等多种资源类型，并可建立文件夹进行分类管理。建设初期，建议老师至少先完成授课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的上传。如果希望建设一门完整的课程，可参照详细版使用手册。</a:t>
            </a:r>
          </a:p>
        </p:txBody>
      </p:sp>
      <p:pic>
        <p:nvPicPr>
          <p:cNvPr id="101" name="图片 30"/>
          <p:cNvPicPr>
            <a:picLocks noChangeAspect="1"/>
          </p:cNvPicPr>
          <p:nvPr/>
        </p:nvPicPr>
        <p:blipFill rotWithShape="1">
          <a:blip r:embed="rId2"/>
          <a:srcRect t="3785"/>
          <a:stretch/>
        </p:blipFill>
        <p:spPr>
          <a:xfrm>
            <a:off x="7725831" y="2892983"/>
            <a:ext cx="4632656" cy="235346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sp>
        <p:nvSpPr>
          <p:cNvPr id="6" name="椭圆 5"/>
          <p:cNvSpPr/>
          <p:nvPr/>
        </p:nvSpPr>
        <p:spPr>
          <a:xfrm>
            <a:off x="200025" y="33655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82345" y="345440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上传资料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37515" y="2315210"/>
            <a:ext cx="102616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电脑端的云盘和学习通的云盘互通，在学习通中可直接调取电脑端上传的资源。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7B25534-5158-48FA-91A1-E0708F970D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" y="2870577"/>
            <a:ext cx="3849568" cy="245572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EB0E28EF-A523-44F7-ABD8-5E87D8D305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484" y="2879882"/>
            <a:ext cx="3730347" cy="2379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t="5149"/>
          <a:stretch/>
        </p:blipFill>
        <p:spPr>
          <a:xfrm>
            <a:off x="272900" y="2191237"/>
            <a:ext cx="4065375" cy="219519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130" y="2191237"/>
            <a:ext cx="3688715" cy="21951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2855" y="4481039"/>
            <a:ext cx="3903980" cy="223266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9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6245" y="4481039"/>
            <a:ext cx="3766185" cy="227711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sp useBgFill="1"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200660" y="837982"/>
            <a:ext cx="11257280" cy="1235075"/>
          </a:xfrm>
        </p:spPr>
        <p:txBody>
          <a:bodyPr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建立教学班前，我们需要先建设一门课程。电脑端和学习通均支持课程建设。电脑端点击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页面的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“+”,</a:t>
            </a:r>
            <a:r>
              <a:rPr 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输入课程名称，选课程封面，生成课程单元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即可完成课程框架的搭建。同时学习通中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模块就会出现老师建设的这门课程。</a:t>
            </a:r>
          </a:p>
        </p:txBody>
      </p:sp>
      <p:sp>
        <p:nvSpPr>
          <p:cNvPr id="2" name="椭圆 1"/>
          <p:cNvSpPr/>
          <p:nvPr/>
        </p:nvSpPr>
        <p:spPr>
          <a:xfrm>
            <a:off x="200025" y="240665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82345" y="249555"/>
            <a:ext cx="2214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建立教学班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760" y="309880"/>
            <a:ext cx="11563350" cy="1586230"/>
          </a:xfrm>
        </p:spPr>
        <p:txBody>
          <a:bodyPr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打开该课程的“管理”模块，点击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班级管理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，可在默认班级或新建班级中添加学生。每门课程支持建设多个平行教学班。</a:t>
            </a:r>
            <a:b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如果教学班由一个或多个行政班组成，可点击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添加学生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从学生库中按学院、专业、班级代码直接批量添加。</a:t>
            </a:r>
            <a:b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教学班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不是由行政班组成，可采用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批量导入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的方式，使用系统中提供的模板添加学生名单。</a:t>
            </a:r>
            <a:b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加入教学班的学生其学习通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模块中就会出现老师的这门课程。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38760" y="2877185"/>
            <a:ext cx="4828540" cy="2720975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sp>
        <p:nvSpPr>
          <p:cNvPr id="4" name="文本框 3"/>
          <p:cNvSpPr txBox="1"/>
          <p:nvPr/>
        </p:nvSpPr>
        <p:spPr>
          <a:xfrm>
            <a:off x="176530" y="2044700"/>
            <a:ext cx="121361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为保持学生信息的完整性和准确性，建议老师上课前提前建立教学班，上课时无需学生通过扫码加入班级。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5E91F840-0803-4CC9-A75C-F79F5DA82675}"/>
              </a:ext>
            </a:extLst>
          </p:cNvPr>
          <p:cNvGrpSpPr/>
          <p:nvPr/>
        </p:nvGrpSpPr>
        <p:grpSpPr>
          <a:xfrm>
            <a:off x="5239385" y="2706370"/>
            <a:ext cx="6618605" cy="3062605"/>
            <a:chOff x="5239385" y="2706370"/>
            <a:chExt cx="6618605" cy="306260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39385" y="2706370"/>
              <a:ext cx="6618605" cy="3062605"/>
            </a:xfrm>
            <a:prstGeom prst="rect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5D8EF803-5DC0-4FFD-8B85-C87A4F3F68D3}"/>
                </a:ext>
              </a:extLst>
            </p:cNvPr>
            <p:cNvSpPr/>
            <p:nvPr/>
          </p:nvSpPr>
          <p:spPr>
            <a:xfrm>
              <a:off x="7429500" y="4061012"/>
              <a:ext cx="578224" cy="652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B707244A-231F-43CD-880C-132D688CC559}"/>
                </a:ext>
              </a:extLst>
            </p:cNvPr>
            <p:cNvSpPr/>
            <p:nvPr/>
          </p:nvSpPr>
          <p:spPr>
            <a:xfrm>
              <a:off x="9141721" y="4061012"/>
              <a:ext cx="578224" cy="652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1008380"/>
            <a:ext cx="10968990" cy="123063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适用于已有完善教学资源（尤其是教学视频）的课程，例如已建设完成的慕课课程。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教师可在线发布学习任务、学习要求、作业、测验等，并可在线提供答疑，可实时查看统计，知晓学生学习动态。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线上教学方式一：线上教学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D07AF40D-6EB1-43C7-9CA3-419740541C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85" y="2862949"/>
            <a:ext cx="5627455" cy="31511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E9CF7013-D341-4757-9399-00965F2401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042" y="2862949"/>
            <a:ext cx="5335571" cy="312774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859155"/>
            <a:ext cx="10968990" cy="165544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适用于希望快速自主建设教学视频的课程。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教师可选择“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ppt+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录音”，将所需讲的内容录制为速课（微视频），速课录制完成，相当于做好了教学视频。</a:t>
            </a:r>
            <a:b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</a:b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教师课程页面打开“教案”，选择需要讲解的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PPT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，在右下角“更多”中找到“录制速课”点开即可开始录制，录制结束后可选择保存至云盘，然后上传到课程章节中供学生在线学习。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7160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线上教学方式二：速课（微视频）录制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115B02E6-2188-461D-B2EE-EEA19443F2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71" y="2622549"/>
            <a:ext cx="2034982" cy="3643086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B4F2101-4D2A-42A3-9940-56C69A98F7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698" y="2624939"/>
            <a:ext cx="1976783" cy="3638303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99DA188-3D74-4A21-B284-BEBBA7D88A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715" y="2622549"/>
            <a:ext cx="1965161" cy="364308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7ABC432C-5A39-43B9-8E1F-E93283E08A5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3769" y="2609178"/>
            <a:ext cx="2000123" cy="36430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43FD48DD-CAFA-4F4F-B35E-7F083AE4991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6065" y="2609178"/>
            <a:ext cx="2042602" cy="364308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4786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859155"/>
            <a:ext cx="10968990" cy="137985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教师课程页面打开“教案”，选择需要讲解的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PPT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>，在右下角“更多”中找到“同步课堂”，点开后可显示学生手机端和电脑端的观看方式。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  <a:t/>
            </a:r>
            <a:b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j-ea"/>
              </a:rPr>
            </a:b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​学生在学习通输入邀请码，或在电脑端打开网址，即可听到教师的授课，学生手机或电脑上会同步看到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线上教学方式三：同步课堂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115B02E6-2188-461D-B2EE-EEA19443F2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012" y="2622549"/>
            <a:ext cx="2034982" cy="3643086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B4F2101-4D2A-42A3-9940-56C69A98F7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895" y="2624939"/>
            <a:ext cx="1976783" cy="3638303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99DA188-3D74-4A21-B284-BEBBA7D88A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020" y="2622548"/>
            <a:ext cx="1965161" cy="364308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3C613A8-207F-4825-AA97-6C6E29D66A8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504" y="2622548"/>
            <a:ext cx="2038252" cy="364308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0743223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472,&quot;width&quot;:307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817</Words>
  <Application>Microsoft Office PowerPoint</Application>
  <PresentationFormat>宽屏</PresentationFormat>
  <Paragraphs>46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手机上下载并安装学习通APP： 扫描右方二维码或在手机应用市场中搜索“学习通”进行下载。</vt:lpstr>
      <vt:lpstr>教师登录后进入自己的“教学空间”，可将课程相关资料上传至云盘，支持视频、PPT、WORD、FDF、图片、表格、音频等多种资源类型，并可建立文件夹进行分类管理。建设初期，建议老师至少先完成授课PPT的上传。如果希望建设一门完整的课程，可参照详细版使用手册。</vt:lpstr>
      <vt:lpstr>建立教学班前，我们需要先建设一门课程。电脑端和学习通均支持课程建设。电脑端点击“课程”页面的“+”,输入课程名称，选课程封面，生成课程单元,即可完成课程框架的搭建。同时学习通中“课程”模块就会出现老师建设的这门课程。</vt:lpstr>
      <vt:lpstr>打开该课程的“管理”模块，点击“班级管理”，可在默认班级或新建班级中添加学生。每门课程支持建设多个平行教学班。 如果教学班由一个或多个行政班组成，可点击“添加学生”从学生库中按学院、专业、班级代码直接批量添加。 如果教学班不是由行政班组成，可采用“批量导入”的方式，使用系统中提供的模板添加学生名单。 加入教学班的学生其学习通“课程”模块中就会出现老师的这门课程。</vt:lpstr>
      <vt:lpstr>适用于已有完善教学资源（尤其是教学视频）的课程，例如已建设完成的慕课课程。 教师可在线发布学习任务、学习要求、作业、测验等，并可在线提供答疑，可实时查看统计，知晓学生学习动态。</vt:lpstr>
      <vt:lpstr>适用于希望快速自主建设教学视频的课程。 教师可选择“ppt+录音”，将所需讲的内容录制为速课（微视频），速课录制完成，相当于做好了教学视频。 教师课程页面打开“教案”，选择需要讲解的PPT，在右下角“更多”中找到“录制速课”点开即可开始录制，录制结束后可选择保存至云盘，然后上传到课程章节中供学生在线学习。</vt:lpstr>
      <vt:lpstr>教师课程页面打开“教案”，选择需要讲解的PPT，在右下角“更多”中找到“同步课堂”，点开后可显示学生手机端和电脑端的观看方式。 ​学生在学习通输入邀请码，或在电脑端打开网址，即可听到教师的授课，学生手机或电脑上会同步看到ppt。</vt:lpstr>
      <vt:lpstr>教师课程页面选择课程的教学班，点击下方的“+” ，点击“直播”后可进行直播教学。直播教学结束后，教师可自主选择是否允许学生“回看”。 ​学生在学习通中可以直接看到教师的直播视频，如果教师选择“允许回看”，学生可以选择方便的时间观看。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sunrui</dc:creator>
  <cp:lastModifiedBy>kwk</cp:lastModifiedBy>
  <cp:revision>69</cp:revision>
  <dcterms:created xsi:type="dcterms:W3CDTF">2019-11-05T05:20:00Z</dcterms:created>
  <dcterms:modified xsi:type="dcterms:W3CDTF">2020-02-01T23:09:33Z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2052-11.1.0.9175</vt:lpwstr>
  </property>
</Properties>
</file>